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handoutMasterIdLst>
    <p:handoutMasterId r:id="rId27"/>
  </p:handoutMasterIdLst>
  <p:sldIdLst>
    <p:sldId id="335" r:id="rId2"/>
    <p:sldId id="360" r:id="rId3"/>
    <p:sldId id="336" r:id="rId4"/>
    <p:sldId id="337" r:id="rId5"/>
    <p:sldId id="361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59" r:id="rId14"/>
    <p:sldId id="362" r:id="rId15"/>
    <p:sldId id="345" r:id="rId16"/>
    <p:sldId id="350" r:id="rId17"/>
    <p:sldId id="347" r:id="rId18"/>
    <p:sldId id="348" r:id="rId19"/>
    <p:sldId id="351" r:id="rId20"/>
    <p:sldId id="349" r:id="rId21"/>
    <p:sldId id="346" r:id="rId22"/>
    <p:sldId id="352" r:id="rId23"/>
    <p:sldId id="353" r:id="rId24"/>
    <p:sldId id="284" r:id="rId25"/>
  </p:sldIdLst>
  <p:sldSz cx="9144000" cy="5143500" type="screen16x9"/>
  <p:notesSz cx="6858000" cy="9144000"/>
  <p:embeddedFontLst>
    <p:embeddedFont>
      <p:font typeface="Manjari" panose="020B0604020202020204" charset="0"/>
      <p:regular r:id="rId28"/>
      <p:bold r:id="rId28"/>
    </p:embeddedFont>
    <p:embeddedFont>
      <p:font typeface="Montserrat Black" panose="00000A00000000000000" pitchFamily="2" charset="0"/>
      <p:bold r:id="rId29"/>
      <p:italic r:id="rId30"/>
      <p:boldItalic r:id="rId31"/>
    </p:embeddedFont>
    <p:embeddedFont>
      <p:font typeface="Oswald" panose="00000500000000000000" pitchFamily="2" charset="0"/>
      <p:regular r:id="rId32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F695F4-E2B4-4827-8C73-184ABCA12B10}">
  <a:tblStyle styleId="{9BF695F4-E2B4-4827-8C73-184ABCA12B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5017" autoAdjust="0"/>
  </p:normalViewPr>
  <p:slideViewPr>
    <p:cSldViewPr snapToGrid="0">
      <p:cViewPr varScale="1">
        <p:scale>
          <a:sx n="88" d="100"/>
          <a:sy n="88" d="100"/>
        </p:scale>
        <p:origin x="75" y="1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9C72D2-0BFC-449F-8B28-4FBCB95A7B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A5098-1713-4AB0-BF0B-906CCE4DA0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C36F9-96E3-4AAE-9FDB-8ACAE2532B41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ADD1A-2EB6-4771-B8B2-AB4D0F89B6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SFSU BIOL708 with Anne Simonis (2023)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77757-D36C-408D-8A02-9C34FCD2C2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8B8A5-9FD9-4258-8736-C6ED7BD88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262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a43be9d97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a43be9d97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>
            <a:spLocks noGrp="1"/>
          </p:cNvSpPr>
          <p:nvPr>
            <p:ph type="body" idx="1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swald"/>
              <a:buAutoNum type="arabicPeriod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49" name="Google Shape;249;p4"/>
            <p:cNvSpPr/>
            <p:nvPr/>
          </p:nvSpPr>
          <p:spPr>
            <a:xfrm>
              <a:off x="4185675" y="845125"/>
              <a:ext cx="3189300" cy="1619850"/>
            </a:xfrm>
            <a:custGeom>
              <a:avLst/>
              <a:gdLst/>
              <a:ahLst/>
              <a:cxnLst/>
              <a:rect l="l" t="t" r="r" b="b"/>
              <a:pathLst>
                <a:path w="127572" h="64794" extrusionOk="0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713400" y="845125"/>
              <a:ext cx="1224000" cy="579875"/>
            </a:xfrm>
            <a:custGeom>
              <a:avLst/>
              <a:gdLst/>
              <a:ahLst/>
              <a:cxnLst/>
              <a:rect l="l" t="t" r="r" b="b"/>
              <a:pathLst>
                <a:path w="48960" h="23195" extrusionOk="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7018425" y="1440525"/>
              <a:ext cx="356550" cy="717800"/>
            </a:xfrm>
            <a:custGeom>
              <a:avLst/>
              <a:gdLst/>
              <a:ahLst/>
              <a:cxnLst/>
              <a:rect l="l" t="t" r="r" b="b"/>
              <a:pathLst>
                <a:path w="14262" h="28712" extrusionOk="0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10800000" flipH="1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3" name="Google Shape;253;p4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9" name="Google Shape;259;p4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4"/>
          <p:cNvSpPr/>
          <p:nvPr/>
        </p:nvSpPr>
        <p:spPr>
          <a:xfrm>
            <a:off x="0" y="4214225"/>
            <a:ext cx="3055899" cy="921047"/>
          </a:xfrm>
          <a:custGeom>
            <a:avLst/>
            <a:gdLst/>
            <a:ahLst/>
            <a:cxnLst/>
            <a:rect l="l" t="t" r="r" b="b"/>
            <a:pathLst>
              <a:path w="21503" h="6481" extrusionOk="0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5" name="Google Shape;315;p4"/>
            <p:cNvSpPr/>
            <p:nvPr/>
          </p:nvSpPr>
          <p:spPr>
            <a:xfrm rot="5400000" flipH="1">
              <a:off x="3549448" y="-398024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rot="5400000" flipH="1">
              <a:off x="2921048" y="-568514"/>
              <a:ext cx="26379" cy="26632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rot="5400000" flipH="1">
              <a:off x="4379281" y="-534653"/>
              <a:ext cx="44049" cy="47093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rot="5400000" flipH="1">
              <a:off x="4558437" y="-807826"/>
              <a:ext cx="38215" cy="35341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rot="5400000" flipH="1">
              <a:off x="4761098" y="-572783"/>
              <a:ext cx="82349" cy="79306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rot="5400000" flipH="1">
              <a:off x="3907802" y="-168942"/>
              <a:ext cx="29423" cy="29507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rot="5400000" flipH="1">
              <a:off x="2574319" y="-685866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rot="5400000" flipH="1">
              <a:off x="4408577" y="-655090"/>
              <a:ext cx="106868" cy="90212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rot="5400000" flipH="1">
              <a:off x="4068146" y="-405464"/>
              <a:ext cx="79221" cy="70597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rot="5400000" flipH="1">
              <a:off x="2584845" y="-558326"/>
              <a:ext cx="79306" cy="70851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rot="5400000" flipH="1">
              <a:off x="2061877" y="-696181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rot="5400000" flipH="1">
              <a:off x="1713837" y="-812307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rot="5400000" flipH="1">
              <a:off x="1724152" y="-684471"/>
              <a:ext cx="79559" cy="70597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rot="5400000" flipH="1">
              <a:off x="3686753" y="-475216"/>
              <a:ext cx="44303" cy="39737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rot="5400000" flipH="1">
              <a:off x="3785504" y="-337826"/>
              <a:ext cx="43965" cy="4109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1" name="Google Shape;331;p4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58" name="Google Shape;358;p4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BEF3C9-BFE5-4839-BF3A-1D6F75140E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(2023)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20" name="Google Shape;1720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8"/>
            <p:cNvSpPr/>
            <p:nvPr/>
          </p:nvSpPr>
          <p:spPr>
            <a:xfrm rot="10800000" flipH="1">
              <a:off x="7005459" y="64635"/>
              <a:ext cx="2132607" cy="903576"/>
            </a:xfrm>
            <a:custGeom>
              <a:avLst/>
              <a:gdLst/>
              <a:ahLst/>
              <a:cxnLst/>
              <a:rect l="l" t="t" r="r" b="b"/>
              <a:pathLst>
                <a:path w="15176" h="6430" extrusionOk="0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7099721" y="3732512"/>
              <a:ext cx="2038372" cy="1475619"/>
            </a:xfrm>
            <a:custGeom>
              <a:avLst/>
              <a:gdLst/>
              <a:ahLst/>
              <a:cxnLst/>
              <a:rect l="l" t="t" r="r" b="b"/>
              <a:pathLst>
                <a:path w="26333" h="19063" extrusionOk="0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6" name="Google Shape;1726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27" name="Google Shape;1727;p18"/>
              <p:cNvSpPr/>
              <p:nvPr/>
            </p:nvSpPr>
            <p:spPr>
              <a:xfrm rot="10800000" flipH="1">
                <a:off x="9419903" y="2786190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8"/>
              <p:cNvSpPr/>
              <p:nvPr/>
            </p:nvSpPr>
            <p:spPr>
              <a:xfrm rot="10800000" flipH="1">
                <a:off x="9599228" y="2157664"/>
                <a:ext cx="26379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8"/>
              <p:cNvSpPr/>
              <p:nvPr/>
            </p:nvSpPr>
            <p:spPr>
              <a:xfrm rot="10800000" flipH="1">
                <a:off x="9546302" y="3614502"/>
                <a:ext cx="44049" cy="47093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8"/>
              <p:cNvSpPr/>
              <p:nvPr/>
            </p:nvSpPr>
            <p:spPr>
              <a:xfrm rot="10800000" flipH="1">
                <a:off x="9828268" y="3796617"/>
                <a:ext cx="3821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8"/>
              <p:cNvSpPr/>
              <p:nvPr/>
            </p:nvSpPr>
            <p:spPr>
              <a:xfrm rot="10800000" flipH="1">
                <a:off x="10207125" y="3808369"/>
                <a:ext cx="26632" cy="26632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8"/>
              <p:cNvSpPr/>
              <p:nvPr/>
            </p:nvSpPr>
            <p:spPr>
              <a:xfrm rot="10800000" flipH="1">
                <a:off x="9549176" y="3999362"/>
                <a:ext cx="82349" cy="79306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8"/>
              <p:cNvSpPr/>
              <p:nvPr/>
            </p:nvSpPr>
            <p:spPr>
              <a:xfrm rot="10800000" flipH="1">
                <a:off x="9196698" y="3144502"/>
                <a:ext cx="29423" cy="2950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8"/>
              <p:cNvSpPr/>
              <p:nvPr/>
            </p:nvSpPr>
            <p:spPr>
              <a:xfrm rot="10800000" flipH="1">
                <a:off x="9707787" y="1811104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8"/>
              <p:cNvSpPr/>
              <p:nvPr/>
            </p:nvSpPr>
            <p:spPr>
              <a:xfrm rot="10800000" flipH="1">
                <a:off x="9613771" y="3653647"/>
                <a:ext cx="106868" cy="90212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8"/>
              <p:cNvSpPr/>
              <p:nvPr/>
            </p:nvSpPr>
            <p:spPr>
              <a:xfrm rot="10800000" flipH="1">
                <a:off x="9387775" y="3309201"/>
                <a:ext cx="79221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8"/>
              <p:cNvSpPr/>
              <p:nvPr/>
            </p:nvSpPr>
            <p:spPr>
              <a:xfrm rot="10800000" flipH="1">
                <a:off x="9540468" y="1825815"/>
                <a:ext cx="79306" cy="708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8"/>
              <p:cNvSpPr/>
              <p:nvPr/>
            </p:nvSpPr>
            <p:spPr>
              <a:xfrm rot="10800000" flipH="1">
                <a:off x="9725373" y="1297224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8"/>
              <p:cNvSpPr/>
              <p:nvPr/>
            </p:nvSpPr>
            <p:spPr>
              <a:xfrm rot="10800000" flipH="1">
                <a:off x="9834186" y="950579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8"/>
              <p:cNvSpPr/>
              <p:nvPr/>
            </p:nvSpPr>
            <p:spPr>
              <a:xfrm rot="10800000" flipH="1">
                <a:off x="9666613" y="965375"/>
                <a:ext cx="79559" cy="70597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8"/>
              <p:cNvSpPr/>
              <p:nvPr/>
            </p:nvSpPr>
            <p:spPr>
              <a:xfrm rot="10800000" flipH="1">
                <a:off x="10177702" y="1025488"/>
                <a:ext cx="79475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8"/>
              <p:cNvSpPr/>
              <p:nvPr/>
            </p:nvSpPr>
            <p:spPr>
              <a:xfrm rot="10800000" flipH="1">
                <a:off x="9490416" y="2925778"/>
                <a:ext cx="44303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8"/>
              <p:cNvSpPr/>
              <p:nvPr/>
            </p:nvSpPr>
            <p:spPr>
              <a:xfrm rot="10800000" flipH="1">
                <a:off x="9352519" y="3023684"/>
                <a:ext cx="43965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8"/>
              <p:cNvSpPr/>
              <p:nvPr/>
            </p:nvSpPr>
            <p:spPr>
              <a:xfrm rot="10800000" flipH="1">
                <a:off x="10177702" y="4093379"/>
                <a:ext cx="29507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rot="10800000" flipH="1">
                <a:off x="10421622" y="4278284"/>
                <a:ext cx="55801" cy="5597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rot="10800000" flipH="1">
                <a:off x="10177702" y="4003758"/>
                <a:ext cx="44303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7" name="Google Shape;1747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48" name="Google Shape;1748;p18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8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5" name="Google Shape;1765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66" name="Google Shape;1766;p18"/>
              <p:cNvSpPr/>
              <p:nvPr/>
            </p:nvSpPr>
            <p:spPr>
              <a:xfrm rot="10800000" flipH="1">
                <a:off x="12486357" y="2971349"/>
                <a:ext cx="35256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rot="10800000" flipH="1">
                <a:off x="12539199" y="3209181"/>
                <a:ext cx="61889" cy="6188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rot="10800000" flipH="1">
                <a:off x="12953481" y="2695301"/>
                <a:ext cx="47008" cy="4396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rot="10800000" flipH="1">
                <a:off x="13106174" y="2316275"/>
                <a:ext cx="20545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rot="10800000" flipH="1">
                <a:off x="12882969" y="2054939"/>
                <a:ext cx="26379" cy="2646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rot="10800000" flipH="1">
                <a:off x="13147264" y="194333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rot="10800000" flipH="1">
                <a:off x="13097212" y="3250271"/>
                <a:ext cx="38385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rot="10800000" flipH="1">
                <a:off x="12524657" y="360579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rot="10800000" flipH="1">
                <a:off x="12791742" y="358228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rot="10800000" flipH="1">
                <a:off x="13035662" y="3767194"/>
                <a:ext cx="53011" cy="5605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rot="10800000" flipH="1">
                <a:off x="12715396" y="3281215"/>
                <a:ext cx="76431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rot="10800000" flipH="1">
                <a:off x="12665597" y="3228373"/>
                <a:ext cx="44049" cy="39737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rot="10800000" flipH="1">
                <a:off x="12445182" y="1003506"/>
                <a:ext cx="35341" cy="3525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rot="10800000" flipH="1">
                <a:off x="12518738" y="1140895"/>
                <a:ext cx="41175" cy="4125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rot="10800000" flipH="1">
                <a:off x="12788952" y="3492753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rot="10800000" flipH="1">
                <a:off x="13023910" y="2818064"/>
                <a:ext cx="4404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8"/>
              <p:cNvSpPr/>
              <p:nvPr/>
            </p:nvSpPr>
            <p:spPr>
              <a:xfrm rot="10800000" flipH="1">
                <a:off x="13000405" y="2388309"/>
                <a:ext cx="44049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3" name="Google Shape;1783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784" name="Google Shape;1784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2" extrusionOk="0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520" extrusionOk="0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9" extrusionOk="0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3" extrusionOk="0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418" extrusionOk="0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15" extrusionOk="0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57" extrusionOk="0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8" extrusionOk="0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5" extrusionOk="0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38" extrusionOk="0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627" h="663" extrusionOk="0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1067" extrusionOk="0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47" extrusionOk="0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5" extrusionOk="0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38" extrusionOk="0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35" extrusionOk="0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47" extrusionOk="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0" extrusionOk="0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0" extrusionOk="0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6" extrusionOk="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7" extrusionOk="0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88" extrusionOk="0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8" extrusionOk="0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2" extrusionOk="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71" extrusionOk="0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86" extrusionOk="0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1" extrusionOk="0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8" name="Google Shape;1838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39" name="Google Shape;1839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5612" h="1029" extrusionOk="0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avLst/>
                <a:gdLst/>
                <a:ahLst/>
                <a:cxnLst/>
                <a:rect l="l" t="t" r="r" b="b"/>
                <a:pathLst>
                  <a:path w="51975" h="73376" extrusionOk="0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avLst/>
                <a:gdLst/>
                <a:ahLst/>
                <a:cxnLst/>
                <a:rect l="l" t="t" r="r" b="b"/>
                <a:pathLst>
                  <a:path w="125234" h="83520" extrusionOk="0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avLst/>
                <a:gdLst/>
                <a:ahLst/>
                <a:cxnLst/>
                <a:rect l="l" t="t" r="r" b="b"/>
                <a:pathLst>
                  <a:path w="29440" h="2873" extrusionOk="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avLst/>
                <a:gdLst/>
                <a:ahLst/>
                <a:cxnLst/>
                <a:rect l="l" t="t" r="r" b="b"/>
                <a:pathLst>
                  <a:path w="59664" h="76606" extrusionOk="0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18"/>
            <p:cNvSpPr/>
            <p:nvPr/>
          </p:nvSpPr>
          <p:spPr>
            <a:xfrm rot="10800000" flipH="1">
              <a:off x="7725354" y="4664761"/>
              <a:ext cx="1398984" cy="543375"/>
            </a:xfrm>
            <a:custGeom>
              <a:avLst/>
              <a:gdLst/>
              <a:ahLst/>
              <a:cxnLst/>
              <a:rect l="l" t="t" r="r" b="b"/>
              <a:pathLst>
                <a:path w="25360" h="9850" extrusionOk="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5" name="Google Shape;1845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46" name="Google Shape;1846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avLst/>
                <a:gdLst/>
                <a:ahLst/>
                <a:cxnLst/>
                <a:rect l="l" t="t" r="r" b="b"/>
                <a:pathLst>
                  <a:path w="127572" h="64794" extrusionOk="0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avLst/>
                <a:gdLst/>
                <a:ahLst/>
                <a:cxnLst/>
                <a:rect l="l" t="t" r="r" b="b"/>
                <a:pathLst>
                  <a:path w="48960" h="23195" extrusionOk="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avLst/>
                <a:gdLst/>
                <a:ahLst/>
                <a:cxnLst/>
                <a:rect l="l" t="t" r="r" b="b"/>
                <a:pathLst>
                  <a:path w="14262" h="28712" extrusionOk="0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49" name="Google Shape;1849;p18"/>
          <p:cNvSpPr txBox="1">
            <a:spLocks noGrp="1"/>
          </p:cNvSpPr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500" b="1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500"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51" name="Google Shape;1851;p18"/>
          <p:cNvSpPr txBox="1">
            <a:spLocks noGrp="1"/>
          </p:cNvSpPr>
          <p:nvPr>
            <p:ph type="subTitle" idx="1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8"/>
          <p:cNvSpPr txBox="1">
            <a:spLocks noGrp="1"/>
          </p:cNvSpPr>
          <p:nvPr>
            <p:ph type="subTitle" idx="2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D7CE8-BAB5-4BBE-9920-AB18A5F8B0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27"/>
          <p:cNvSpPr/>
          <p:nvPr/>
        </p:nvSpPr>
        <p:spPr>
          <a:xfrm rot="10800000">
            <a:off x="-26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 flipH="1">
            <a:off x="13729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5905501" y="2793747"/>
            <a:ext cx="3245871" cy="2349753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7545725" y="4003000"/>
            <a:ext cx="1605658" cy="1140492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 rot="-5400000">
            <a:off x="7242794" y="327957"/>
            <a:ext cx="2223230" cy="1579186"/>
          </a:xfrm>
          <a:custGeom>
            <a:avLst/>
            <a:gdLst/>
            <a:ahLst/>
            <a:cxnLst/>
            <a:rect l="l" t="t" r="r" b="b"/>
            <a:pathLst>
              <a:path w="19872" h="14115" extrusionOk="0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 rot="10800000" flipH="1">
            <a:off x="-13316" y="3126092"/>
            <a:ext cx="3025768" cy="2023351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 rot="10800000">
            <a:off x="-13308" y="4132062"/>
            <a:ext cx="2619371" cy="1017382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5" name="Google Shape;2655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56" name="Google Shape;2656;p27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7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7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7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7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62" name="Google Shape;2662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6" name="Google Shape;2716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17" name="Google Shape;2717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0" name="Google Shape;2730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31" name="Google Shape;2731;p27"/>
            <p:cNvSpPr/>
            <p:nvPr/>
          </p:nvSpPr>
          <p:spPr>
            <a:xfrm rot="5400000" flipH="1">
              <a:off x="4768538" y="-1966464"/>
              <a:ext cx="61635" cy="6163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 rot="5400000" flipH="1">
              <a:off x="4571627" y="-1176537"/>
              <a:ext cx="26632" cy="26632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 rot="5400000" flipH="1">
              <a:off x="1784814" y="-1196025"/>
              <a:ext cx="79475" cy="71612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 rot="5400000" flipH="1">
              <a:off x="1300991" y="-2205565"/>
              <a:ext cx="76431" cy="7288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 rot="5400000" flipH="1">
              <a:off x="1660995" y="-1684499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 rot="5400000" flipH="1">
              <a:off x="4856594" y="-1149947"/>
              <a:ext cx="29507" cy="29423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 rot="5400000" flipH="1">
              <a:off x="5041626" y="-1420288"/>
              <a:ext cx="55801" cy="5597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 rot="5400000" flipH="1">
              <a:off x="4764776" y="-1162545"/>
              <a:ext cx="44303" cy="39822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 rot="5400000" flipH="1">
              <a:off x="4633431" y="-2351325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 rot="5400000" flipH="1">
              <a:off x="4611322" y="-2628852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 rot="5400000" flipH="1">
              <a:off x="5013683" y="-2364387"/>
              <a:ext cx="29507" cy="26379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7"/>
            <p:cNvSpPr/>
            <p:nvPr/>
          </p:nvSpPr>
          <p:spPr>
            <a:xfrm rot="5400000" flipH="1">
              <a:off x="4518235" y="-2639928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7"/>
            <p:cNvSpPr/>
            <p:nvPr/>
          </p:nvSpPr>
          <p:spPr>
            <a:xfrm rot="5400000" flipH="1">
              <a:off x="5179143" y="-1794030"/>
              <a:ext cx="43965" cy="39822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4" name="Google Shape;2744;p27"/>
          <p:cNvSpPr/>
          <p:nvPr/>
        </p:nvSpPr>
        <p:spPr>
          <a:xfrm flipH="1">
            <a:off x="-13314" y="4415703"/>
            <a:ext cx="1716064" cy="727104"/>
          </a:xfrm>
          <a:custGeom>
            <a:avLst/>
            <a:gdLst/>
            <a:ahLst/>
            <a:cxnLst/>
            <a:rect l="l" t="t" r="r" b="b"/>
            <a:pathLst>
              <a:path w="15176" h="6430" extrusionOk="0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5" name="Google Shape;2745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46" name="Google Shape;2746;p27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7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7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7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7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7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387C39-A7D8-4724-8339-ED5B84770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"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28"/>
          <p:cNvSpPr/>
          <p:nvPr/>
        </p:nvSpPr>
        <p:spPr>
          <a:xfrm flipH="1">
            <a:off x="6722555" y="0"/>
            <a:ext cx="2421450" cy="1619240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8"/>
          <p:cNvSpPr/>
          <p:nvPr/>
        </p:nvSpPr>
        <p:spPr>
          <a:xfrm rot="10800000" flipH="1">
            <a:off x="7105633" y="5"/>
            <a:ext cx="2038372" cy="1475619"/>
          </a:xfrm>
          <a:custGeom>
            <a:avLst/>
            <a:gdLst/>
            <a:ahLst/>
            <a:cxnLst/>
            <a:rect l="l" t="t" r="r" b="b"/>
            <a:pathLst>
              <a:path w="26333" h="19063" extrusionOk="0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8"/>
          <p:cNvSpPr/>
          <p:nvPr/>
        </p:nvSpPr>
        <p:spPr>
          <a:xfrm>
            <a:off x="7731266" y="0"/>
            <a:ext cx="1398984" cy="543375"/>
          </a:xfrm>
          <a:custGeom>
            <a:avLst/>
            <a:gdLst/>
            <a:ahLst/>
            <a:cxnLst/>
            <a:rect l="l" t="t" r="r" b="b"/>
            <a:pathLst>
              <a:path w="25360" h="9850" extrusionOk="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4" name="Google Shape;2804;p28"/>
          <p:cNvGrpSpPr/>
          <p:nvPr/>
        </p:nvGrpSpPr>
        <p:grpSpPr>
          <a:xfrm rot="10800000" flipH="1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05" name="Google Shape;2805;p28"/>
            <p:cNvSpPr/>
            <p:nvPr/>
          </p:nvSpPr>
          <p:spPr>
            <a:xfrm>
              <a:off x="2616250" y="4833875"/>
              <a:ext cx="390300" cy="25725"/>
            </a:xfrm>
            <a:custGeom>
              <a:avLst/>
              <a:gdLst/>
              <a:ahLst/>
              <a:cxnLst/>
              <a:rect l="l" t="t" r="r" b="b"/>
              <a:pathLst>
                <a:path w="15612" h="1029" extrusionOk="0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8"/>
            <p:cNvSpPr/>
            <p:nvPr/>
          </p:nvSpPr>
          <p:spPr>
            <a:xfrm>
              <a:off x="235225" y="3025200"/>
              <a:ext cx="1299375" cy="1834400"/>
            </a:xfrm>
            <a:custGeom>
              <a:avLst/>
              <a:gdLst/>
              <a:ahLst/>
              <a:cxnLst/>
              <a:rect l="l" t="t" r="r" b="b"/>
              <a:pathLst>
                <a:path w="51975" h="73376" extrusionOk="0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8"/>
            <p:cNvSpPr/>
            <p:nvPr/>
          </p:nvSpPr>
          <p:spPr>
            <a:xfrm>
              <a:off x="238125" y="2771600"/>
              <a:ext cx="3130850" cy="2088000"/>
            </a:xfrm>
            <a:custGeom>
              <a:avLst/>
              <a:gdLst/>
              <a:ahLst/>
              <a:cxnLst/>
              <a:rect l="l" t="t" r="r" b="b"/>
              <a:pathLst>
                <a:path w="125234" h="83520" extrusionOk="0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8"/>
            <p:cNvSpPr/>
            <p:nvPr/>
          </p:nvSpPr>
          <p:spPr>
            <a:xfrm>
              <a:off x="2395900" y="4787775"/>
              <a:ext cx="736000" cy="71825"/>
            </a:xfrm>
            <a:custGeom>
              <a:avLst/>
              <a:gdLst/>
              <a:ahLst/>
              <a:cxnLst/>
              <a:rect l="l" t="t" r="r" b="b"/>
              <a:pathLst>
                <a:path w="29440" h="2873" extrusionOk="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8"/>
            <p:cNvSpPr/>
            <p:nvPr/>
          </p:nvSpPr>
          <p:spPr>
            <a:xfrm>
              <a:off x="235225" y="2944450"/>
              <a:ext cx="1491600" cy="1915150"/>
            </a:xfrm>
            <a:custGeom>
              <a:avLst/>
              <a:gdLst/>
              <a:ahLst/>
              <a:cxnLst/>
              <a:rect l="l" t="t" r="r" b="b"/>
              <a:pathLst>
                <a:path w="59664" h="76606" extrusionOk="0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11" name="Google Shape;2811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66" name="Google Shape;2866;p28"/>
            <p:cNvSpPr/>
            <p:nvPr/>
          </p:nvSpPr>
          <p:spPr>
            <a:xfrm>
              <a:off x="3497400" y="667150"/>
              <a:ext cx="10425" cy="10450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3513025" y="58897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046675" y="353650"/>
              <a:ext cx="18225" cy="18225"/>
            </a:xfrm>
            <a:custGeom>
              <a:avLst/>
              <a:gdLst/>
              <a:ahLst/>
              <a:cxnLst/>
              <a:rect l="l" t="t" r="r" b="b"/>
              <a:pathLst>
                <a:path w="729" h="729" extrusionOk="0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635525" y="746225"/>
              <a:ext cx="13900" cy="13000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680675" y="866075"/>
              <a:ext cx="6075" cy="5225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3614675" y="940750"/>
              <a:ext cx="7800" cy="7825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3370600" y="819175"/>
              <a:ext cx="7875" cy="7800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692825" y="97112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678025" y="584675"/>
              <a:ext cx="11350" cy="10450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3508725" y="48477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87700" y="488250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2590675" y="7219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2643700" y="910325"/>
              <a:ext cx="7800" cy="7875"/>
            </a:xfrm>
            <a:custGeom>
              <a:avLst/>
              <a:gdLst/>
              <a:ahLst/>
              <a:cxnLst/>
              <a:rect l="l" t="t" r="r" b="b"/>
              <a:pathLst>
                <a:path w="312" h="315" extrusionOk="0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628050" y="473500"/>
              <a:ext cx="13025" cy="13925"/>
            </a:xfrm>
            <a:custGeom>
              <a:avLst/>
              <a:gdLst/>
              <a:ahLst/>
              <a:cxnLst/>
              <a:rect l="l" t="t" r="r" b="b"/>
              <a:pathLst>
                <a:path w="521" h="557" extrusionOk="0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711425" y="423125"/>
              <a:ext cx="11300" cy="10450"/>
            </a:xfrm>
            <a:custGeom>
              <a:avLst/>
              <a:gdLst/>
              <a:ahLst/>
              <a:cxnLst/>
              <a:rect l="l" t="t" r="r" b="b"/>
              <a:pathLst>
                <a:path w="452" h="418" extrusionOk="0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23450" y="422225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2628900" y="350175"/>
              <a:ext cx="24350" cy="23450"/>
            </a:xfrm>
            <a:custGeom>
              <a:avLst/>
              <a:gdLst/>
              <a:ahLst/>
              <a:cxnLst/>
              <a:rect l="l" t="t" r="r" b="b"/>
              <a:pathLst>
                <a:path w="974" h="938" extrusionOk="0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2524675" y="617675"/>
              <a:ext cx="8700" cy="8725"/>
            </a:xfrm>
            <a:custGeom>
              <a:avLst/>
              <a:gdLst/>
              <a:ahLst/>
              <a:cxnLst/>
              <a:rect l="l" t="t" r="r" b="b"/>
              <a:pathLst>
                <a:path w="348" h="349" extrusionOk="0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2675800" y="10102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659825" y="425700"/>
              <a:ext cx="15675" cy="1657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2648000" y="449175"/>
              <a:ext cx="31600" cy="26675"/>
            </a:xfrm>
            <a:custGeom>
              <a:avLst/>
              <a:gdLst/>
              <a:ahLst/>
              <a:cxnLst/>
              <a:rect l="l" t="t" r="r" b="b"/>
              <a:pathLst>
                <a:path w="1264" h="1067" extrusionOk="0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425350" y="388400"/>
              <a:ext cx="13000" cy="13025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446175" y="364000"/>
              <a:ext cx="30800" cy="26550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565125" y="564800"/>
              <a:ext cx="22600" cy="21175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2581175" y="556825"/>
              <a:ext cx="23425" cy="20875"/>
            </a:xfrm>
            <a:custGeom>
              <a:avLst/>
              <a:gdLst/>
              <a:ahLst/>
              <a:cxnLst/>
              <a:rect l="l" t="t" r="r" b="b"/>
              <a:pathLst>
                <a:path w="937" h="835" extrusionOk="0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2626325" y="995375"/>
              <a:ext cx="23450" cy="20950"/>
            </a:xfrm>
            <a:custGeom>
              <a:avLst/>
              <a:gdLst/>
              <a:ahLst/>
              <a:cxnLst/>
              <a:rect l="l" t="t" r="r" b="b"/>
              <a:pathLst>
                <a:path w="938" h="838" extrusionOk="0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8"/>
            <p:cNvSpPr/>
            <p:nvPr/>
          </p:nvSpPr>
          <p:spPr>
            <a:xfrm>
              <a:off x="2681000" y="116392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2713175" y="1264675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2663625" y="1249875"/>
              <a:ext cx="23525" cy="20875"/>
            </a:xfrm>
            <a:custGeom>
              <a:avLst/>
              <a:gdLst/>
              <a:ahLst/>
              <a:cxnLst/>
              <a:rect l="l" t="t" r="r" b="b"/>
              <a:pathLst>
                <a:path w="941" h="835" extrusionOk="0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2814750" y="1231800"/>
              <a:ext cx="23500" cy="21175"/>
            </a:xfrm>
            <a:custGeom>
              <a:avLst/>
              <a:gdLst/>
              <a:ahLst/>
              <a:cxnLst/>
              <a:rect l="l" t="t" r="r" b="b"/>
              <a:pathLst>
                <a:path w="940" h="847" extrusionOk="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113525" y="1375125"/>
              <a:ext cx="22600" cy="21550"/>
            </a:xfrm>
            <a:custGeom>
              <a:avLst/>
              <a:gdLst/>
              <a:ahLst/>
              <a:cxnLst/>
              <a:rect l="l" t="t" r="r" b="b"/>
              <a:pathLst>
                <a:path w="904" h="862" extrusionOk="0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361900" y="880350"/>
              <a:ext cx="23500" cy="21325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550400" y="589850"/>
              <a:ext cx="13025" cy="11750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2611525" y="679325"/>
              <a:ext cx="13100" cy="11750"/>
            </a:xfrm>
            <a:custGeom>
              <a:avLst/>
              <a:gdLst/>
              <a:ahLst/>
              <a:cxnLst/>
              <a:rect l="l" t="t" r="r" b="b"/>
              <a:pathLst>
                <a:path w="524" h="470" extrusionOk="0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570750" y="649975"/>
              <a:ext cx="13000" cy="12150"/>
            </a:xfrm>
            <a:custGeom>
              <a:avLst/>
              <a:gdLst/>
              <a:ahLst/>
              <a:cxnLst/>
              <a:rect l="l" t="t" r="r" b="b"/>
              <a:pathLst>
                <a:path w="520" h="486" extrusionOk="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485225" y="1249050"/>
              <a:ext cx="10450" cy="10425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353225" y="123605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2971075" y="1280300"/>
              <a:ext cx="10450" cy="10450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3506975" y="120665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465300" y="1177425"/>
              <a:ext cx="13000" cy="12125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3586875" y="511650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814750" y="337125"/>
              <a:ext cx="8725" cy="8700"/>
            </a:xfrm>
            <a:custGeom>
              <a:avLst/>
              <a:gdLst/>
              <a:ahLst/>
              <a:cxnLst/>
              <a:rect l="l" t="t" r="r" b="b"/>
              <a:pathLst>
                <a:path w="349" h="348" extrusionOk="0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86875" y="274600"/>
              <a:ext cx="16500" cy="16550"/>
            </a:xfrm>
            <a:custGeom>
              <a:avLst/>
              <a:gdLst/>
              <a:ahLst/>
              <a:cxnLst/>
              <a:rect l="l" t="t" r="r" b="b"/>
              <a:pathLst>
                <a:path w="660" h="662" extrusionOk="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814750" y="360550"/>
              <a:ext cx="13100" cy="11775"/>
            </a:xfrm>
            <a:custGeom>
              <a:avLst/>
              <a:gdLst/>
              <a:ahLst/>
              <a:cxnLst/>
              <a:rect l="l" t="t" r="r" b="b"/>
              <a:pathLst>
                <a:path w="524" h="471" extrusionOk="0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3173475" y="406600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3332375" y="290225"/>
              <a:ext cx="5225" cy="5225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252475" y="410075"/>
              <a:ext cx="7875" cy="8700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3174300" y="291125"/>
              <a:ext cx="8725" cy="7800"/>
            </a:xfrm>
            <a:custGeom>
              <a:avLst/>
              <a:gdLst/>
              <a:ahLst/>
              <a:cxnLst/>
              <a:rect l="l" t="t" r="r" b="b"/>
              <a:pathLst>
                <a:path w="349" h="312" extrusionOk="0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251650" y="433500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001525" y="238075"/>
              <a:ext cx="13000" cy="11775"/>
            </a:xfrm>
            <a:custGeom>
              <a:avLst/>
              <a:gdLst/>
              <a:ahLst/>
              <a:cxnLst/>
              <a:rect l="l" t="t" r="r" b="b"/>
              <a:pathLst>
                <a:path w="520" h="471" extrusionOk="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329800" y="871425"/>
              <a:ext cx="13025" cy="11975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3656350" y="710775"/>
              <a:ext cx="13025" cy="1215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3354950" y="914000"/>
              <a:ext cx="12200" cy="1215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3649400" y="838225"/>
              <a:ext cx="13025" cy="11775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006A25-D9E5-48C3-A7B0-75662D68AA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8"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22" name="Google Shape;2922;p29"/>
            <p:cNvSpPr/>
            <p:nvPr/>
          </p:nvSpPr>
          <p:spPr>
            <a:xfrm>
              <a:off x="3402350" y="3871800"/>
              <a:ext cx="1605658" cy="1140492"/>
            </a:xfrm>
            <a:custGeom>
              <a:avLst/>
              <a:gdLst/>
              <a:ahLst/>
              <a:cxnLst/>
              <a:rect l="l" t="t" r="r" b="b"/>
              <a:pathLst>
                <a:path w="19872" h="14115" extrusionOk="0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3" name="Google Shape;2923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24" name="Google Shape;2924;p29"/>
              <p:cNvSpPr/>
              <p:nvPr/>
            </p:nvSpPr>
            <p:spPr>
              <a:xfrm rot="10800000" flipH="1">
                <a:off x="10962050" y="4005280"/>
                <a:ext cx="61635" cy="61635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9" extrusionOk="0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9"/>
              <p:cNvSpPr/>
              <p:nvPr/>
            </p:nvSpPr>
            <p:spPr>
              <a:xfrm rot="10800000" flipH="1">
                <a:off x="12057532" y="2466178"/>
                <a:ext cx="26632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12" extrusionOk="0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9"/>
              <p:cNvSpPr/>
              <p:nvPr/>
            </p:nvSpPr>
            <p:spPr>
              <a:xfrm rot="10800000" flipH="1">
                <a:off x="12242691" y="3905345"/>
                <a:ext cx="43965" cy="44049"/>
              </a:xfrm>
              <a:custGeom>
                <a:avLst/>
                <a:gdLst/>
                <a:ahLst/>
                <a:cxnLst/>
                <a:rect l="l" t="t" r="r" b="b"/>
                <a:pathLst>
                  <a:path w="520" h="521" extrusionOk="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9"/>
              <p:cNvSpPr/>
              <p:nvPr/>
            </p:nvSpPr>
            <p:spPr>
              <a:xfrm rot="10800000" flipH="1">
                <a:off x="12313119" y="3942123"/>
                <a:ext cx="104163" cy="8978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1062" extrusionOk="0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9"/>
              <p:cNvSpPr/>
              <p:nvPr/>
            </p:nvSpPr>
            <p:spPr>
              <a:xfrm rot="10800000" flipH="1">
                <a:off x="11188130" y="539509"/>
                <a:ext cx="76431" cy="7288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862" extrusionOk="0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9"/>
              <p:cNvSpPr/>
              <p:nvPr/>
            </p:nvSpPr>
            <p:spPr>
              <a:xfrm rot="10800000" flipH="1">
                <a:off x="12028109" y="2213550"/>
                <a:ext cx="79475" cy="72119"/>
              </a:xfrm>
              <a:custGeom>
                <a:avLst/>
                <a:gdLst/>
                <a:ahLst/>
                <a:cxnLst/>
                <a:rect l="l" t="t" r="r" b="b"/>
                <a:pathLst>
                  <a:path w="940" h="853" extrusionOk="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29"/>
              <p:cNvSpPr/>
              <p:nvPr/>
            </p:nvSpPr>
            <p:spPr>
              <a:xfrm rot="10800000" flipH="1">
                <a:off x="11998771" y="1047386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29"/>
              <p:cNvSpPr/>
              <p:nvPr/>
            </p:nvSpPr>
            <p:spPr>
              <a:xfrm rot="10800000" flipH="1">
                <a:off x="10706378" y="897737"/>
                <a:ext cx="35341" cy="3534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9"/>
              <p:cNvSpPr/>
              <p:nvPr/>
            </p:nvSpPr>
            <p:spPr>
              <a:xfrm rot="10800000" flipH="1">
                <a:off x="12377798" y="1239985"/>
                <a:ext cx="43965" cy="41006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85" extrusionOk="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9"/>
              <p:cNvSpPr/>
              <p:nvPr/>
            </p:nvSpPr>
            <p:spPr>
              <a:xfrm rot="10800000" flipH="1">
                <a:off x="11390875" y="3870173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9"/>
              <p:cNvSpPr/>
              <p:nvPr/>
            </p:nvSpPr>
            <p:spPr>
              <a:xfrm rot="10800000" flipH="1">
                <a:off x="11928258" y="4263742"/>
                <a:ext cx="17670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09" extrusionOk="0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9"/>
              <p:cNvSpPr/>
              <p:nvPr/>
            </p:nvSpPr>
            <p:spPr>
              <a:xfrm rot="10800000" flipH="1">
                <a:off x="11658045" y="3846669"/>
                <a:ext cx="26632" cy="2942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348" extrusionOk="0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9"/>
              <p:cNvSpPr/>
              <p:nvPr/>
            </p:nvSpPr>
            <p:spPr>
              <a:xfrm rot="10800000" flipH="1">
                <a:off x="11393665" y="4251990"/>
                <a:ext cx="29507" cy="26379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12" extrusionOk="0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9"/>
              <p:cNvSpPr/>
              <p:nvPr/>
            </p:nvSpPr>
            <p:spPr>
              <a:xfrm rot="10800000" flipH="1">
                <a:off x="11655255" y="3757049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9"/>
              <p:cNvSpPr/>
              <p:nvPr/>
            </p:nvSpPr>
            <p:spPr>
              <a:xfrm rot="10800000" flipH="1">
                <a:off x="10809357" y="4417957"/>
                <a:ext cx="43965" cy="39822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71" extrusionOk="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9"/>
              <p:cNvSpPr/>
              <p:nvPr/>
            </p:nvSpPr>
            <p:spPr>
              <a:xfrm rot="10800000" flipH="1">
                <a:off x="11919550" y="2275354"/>
                <a:ext cx="44049" cy="4049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479" extrusionOk="0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9"/>
              <p:cNvSpPr/>
              <p:nvPr/>
            </p:nvSpPr>
            <p:spPr>
              <a:xfrm rot="10800000" flipH="1">
                <a:off x="12004605" y="2130778"/>
                <a:ext cx="41259" cy="4109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86" extrusionOk="0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1" name="Google Shape;2941;p29"/>
          <p:cNvSpPr/>
          <p:nvPr/>
        </p:nvSpPr>
        <p:spPr>
          <a:xfrm flipH="1">
            <a:off x="7178590" y="0"/>
            <a:ext cx="1965410" cy="1314283"/>
          </a:xfrm>
          <a:custGeom>
            <a:avLst/>
            <a:gdLst/>
            <a:ahLst/>
            <a:cxnLst/>
            <a:rect l="l" t="t" r="r" b="b"/>
            <a:pathLst>
              <a:path w="25325" h="16935" extrusionOk="0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2" name="Google Shape;2942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43" name="Google Shape;2943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9" name="Google Shape;2969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70" name="Google Shape;2970;p29"/>
            <p:cNvSpPr/>
            <p:nvPr/>
          </p:nvSpPr>
          <p:spPr>
            <a:xfrm rot="5400000" flipH="1">
              <a:off x="3734649" y="-3464435"/>
              <a:ext cx="35256" cy="35341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9"/>
            <p:cNvSpPr/>
            <p:nvPr/>
          </p:nvSpPr>
          <p:spPr>
            <a:xfrm rot="5400000" flipH="1">
              <a:off x="3972439" y="-3543867"/>
              <a:ext cx="61889" cy="61889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rot="5400000" flipH="1">
              <a:off x="3457037" y="-3941748"/>
              <a:ext cx="47008" cy="4396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rot="5400000" flipH="1">
              <a:off x="3078095" y="-4068062"/>
              <a:ext cx="20545" cy="17670"/>
            </a:xfrm>
            <a:custGeom>
              <a:avLst/>
              <a:gdLst/>
              <a:ahLst/>
              <a:cxnLst/>
              <a:rect l="l" t="t" r="r" b="b"/>
              <a:pathLst>
                <a:path w="243" h="209" extrusionOk="0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rot="5400000" flipH="1">
              <a:off x="2818238" y="-3852170"/>
              <a:ext cx="26379" cy="26463"/>
            </a:xfrm>
            <a:custGeom>
              <a:avLst/>
              <a:gdLst/>
              <a:ahLst/>
              <a:cxnLst/>
              <a:rect l="l" t="t" r="r" b="b"/>
              <a:pathLst>
                <a:path w="312" h="313" extrusionOk="0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rot="5400000" flipH="1">
              <a:off x="3229308" y="-3026817"/>
              <a:ext cx="26632" cy="26379"/>
            </a:xfrm>
            <a:custGeom>
              <a:avLst/>
              <a:gdLst/>
              <a:ahLst/>
              <a:cxnLst/>
              <a:rect l="l" t="t" r="r" b="b"/>
              <a:pathLst>
                <a:path w="315" h="312" extrusionOk="0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rot="5400000" flipH="1">
              <a:off x="2706594" y="-4125385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rot="5400000" flipH="1">
              <a:off x="4012007" y="-4076855"/>
              <a:ext cx="38385" cy="35341"/>
            </a:xfrm>
            <a:custGeom>
              <a:avLst/>
              <a:gdLst/>
              <a:ahLst/>
              <a:cxnLst/>
              <a:rect l="l" t="t" r="r" b="b"/>
              <a:pathLst>
                <a:path w="454" h="418" extrusionOk="0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rot="5400000" flipH="1">
              <a:off x="4369051" y="-3485107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rot="5400000" flipH="1">
              <a:off x="4346942" y="-3762549"/>
              <a:ext cx="26632" cy="29423"/>
            </a:xfrm>
            <a:custGeom>
              <a:avLst/>
              <a:gdLst/>
              <a:ahLst/>
              <a:cxnLst/>
              <a:rect l="l" t="t" r="r" b="b"/>
              <a:pathLst>
                <a:path w="315" h="348" extrusionOk="0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rot="5400000" flipH="1">
              <a:off x="4531974" y="-4032974"/>
              <a:ext cx="53011" cy="56055"/>
            </a:xfrm>
            <a:custGeom>
              <a:avLst/>
              <a:gdLst/>
              <a:ahLst/>
              <a:cxnLst/>
              <a:rect l="l" t="t" r="r" b="b"/>
              <a:pathLst>
                <a:path w="627" h="663" extrusionOk="0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rot="5400000" flipH="1">
              <a:off x="4668645" y="-3229477"/>
              <a:ext cx="43965" cy="44049"/>
            </a:xfrm>
            <a:custGeom>
              <a:avLst/>
              <a:gdLst/>
              <a:ahLst/>
              <a:cxnLst/>
              <a:rect l="l" t="t" r="r" b="b"/>
              <a:pathLst>
                <a:path w="520" h="521" extrusionOk="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rot="5400000" flipH="1">
              <a:off x="4698194" y="-3352874"/>
              <a:ext cx="104163" cy="89789"/>
            </a:xfrm>
            <a:custGeom>
              <a:avLst/>
              <a:gdLst/>
              <a:ahLst/>
              <a:cxnLst/>
              <a:rect l="l" t="t" r="r" b="b"/>
              <a:pathLst>
                <a:path w="1232" h="1062" extrusionOk="0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rot="5400000" flipH="1">
              <a:off x="4042064" y="-3732197"/>
              <a:ext cx="76431" cy="71612"/>
            </a:xfrm>
            <a:custGeom>
              <a:avLst/>
              <a:gdLst/>
              <a:ahLst/>
              <a:cxnLst/>
              <a:rect l="l" t="t" r="r" b="b"/>
              <a:pathLst>
                <a:path w="904" h="847" extrusionOk="0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rot="5400000" flipH="1">
              <a:off x="2973130" y="-3046686"/>
              <a:ext cx="79475" cy="72119"/>
            </a:xfrm>
            <a:custGeom>
              <a:avLst/>
              <a:gdLst/>
              <a:ahLst/>
              <a:cxnLst/>
              <a:rect l="l" t="t" r="r" b="b"/>
              <a:pathLst>
                <a:path w="940" h="853" extrusionOk="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rot="5400000" flipH="1">
              <a:off x="3989475" y="-3650270"/>
              <a:ext cx="44049" cy="39737"/>
            </a:xfrm>
            <a:custGeom>
              <a:avLst/>
              <a:gdLst/>
              <a:ahLst/>
              <a:cxnLst/>
              <a:rect l="l" t="t" r="r" b="b"/>
              <a:pathLst>
                <a:path w="521" h="470" extrusionOk="0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rot="5400000" flipH="1">
              <a:off x="1766721" y="-3423260"/>
              <a:ext cx="35341" cy="35256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rot="5400000" flipH="1">
              <a:off x="1810644" y="-2976892"/>
              <a:ext cx="35341" cy="35341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rot="5400000" flipH="1">
              <a:off x="1904195" y="-3502735"/>
              <a:ext cx="41175" cy="41259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rot="5400000" flipH="1">
              <a:off x="2001763" y="-3363062"/>
              <a:ext cx="43965" cy="41006"/>
            </a:xfrm>
            <a:custGeom>
              <a:avLst/>
              <a:gdLst/>
              <a:ahLst/>
              <a:cxnLst/>
              <a:rect l="l" t="t" r="r" b="b"/>
              <a:pathLst>
                <a:path w="520" h="485" extrusionOk="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rot="5400000" flipH="1">
              <a:off x="4253897" y="-3773667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rot="5400000" flipH="1">
              <a:off x="5027000" y="-2888709"/>
              <a:ext cx="17670" cy="17670"/>
            </a:xfrm>
            <a:custGeom>
              <a:avLst/>
              <a:gdLst/>
              <a:ahLst/>
              <a:cxnLst/>
              <a:rect l="l" t="t" r="r" b="b"/>
              <a:pathLst>
                <a:path w="209" h="209" extrusionOk="0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rot="5400000" flipH="1">
              <a:off x="3036836" y="-2904604"/>
              <a:ext cx="44049" cy="40498"/>
            </a:xfrm>
            <a:custGeom>
              <a:avLst/>
              <a:gdLst/>
              <a:ahLst/>
              <a:cxnLst/>
              <a:rect l="l" t="t" r="r" b="b"/>
              <a:pathLst>
                <a:path w="521" h="479" extrusionOk="0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rot="5400000" flipH="1">
              <a:off x="3579842" y="-4009259"/>
              <a:ext cx="44049" cy="41090"/>
            </a:xfrm>
            <a:custGeom>
              <a:avLst/>
              <a:gdLst/>
              <a:ahLst/>
              <a:cxnLst/>
              <a:rect l="l" t="t" r="r" b="b"/>
              <a:pathLst>
                <a:path w="521" h="486" extrusionOk="0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rot="5400000" flipH="1">
              <a:off x="2893951" y="-2988559"/>
              <a:ext cx="41259" cy="41090"/>
            </a:xfrm>
            <a:custGeom>
              <a:avLst/>
              <a:gdLst/>
              <a:ahLst/>
              <a:cxnLst/>
              <a:rect l="l" t="t" r="r" b="b"/>
              <a:pathLst>
                <a:path w="488" h="486" extrusionOk="0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rot="5400000" flipH="1">
              <a:off x="3149453" y="-3985121"/>
              <a:ext cx="44049" cy="39822"/>
            </a:xfrm>
            <a:custGeom>
              <a:avLst/>
              <a:gdLst/>
              <a:ahLst/>
              <a:cxnLst/>
              <a:rect l="l" t="t" r="r" b="b"/>
              <a:pathLst>
                <a:path w="521" h="471" extrusionOk="0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616EF9-C561-4DF6-B3E6-2ED9CE32F1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5F8CA-94ED-476D-B466-CDBD9E92F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48688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SFSU BIOL 708 (2023)</a:t>
            </a:r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73" r:id="rId3"/>
    <p:sldLayoutId id="2147483674" r:id="rId4"/>
    <p:sldLayoutId id="2147483675" r:id="rId5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sf.io/6ua4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sf.io/ef53g/?view_only=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sf.io/6ua4k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sf.io/ef53g/?view_only=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stline.com/c/what-to-wear-to-a-conferenc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5A95-FD0D-4FF7-9177-C8C864DB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31" y="755620"/>
            <a:ext cx="7704000" cy="277200"/>
          </a:xfrm>
        </p:spPr>
        <p:txBody>
          <a:bodyPr/>
          <a:lstStyle/>
          <a:p>
            <a:r>
              <a:rPr lang="en-US" sz="4800" dirty="0"/>
              <a:t>Scientific Conferences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A4E6C-CEA7-4495-8FDF-562CACBF9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5394" y="1803163"/>
            <a:ext cx="4265047" cy="854578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How to make the most of scientific meetings</a:t>
            </a:r>
          </a:p>
          <a:p>
            <a:r>
              <a:rPr lang="en-US" dirty="0"/>
              <a:t>Poster Sessions</a:t>
            </a:r>
          </a:p>
          <a:p>
            <a:r>
              <a:rPr lang="en-US" dirty="0"/>
              <a:t>Oral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820787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54C7066-0565-48F9-9C67-D6770C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Poster Sessions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7EADF-D6B9-4B22-9E42-9F6F63E8BB58}"/>
              </a:ext>
            </a:extLst>
          </p:cNvPr>
          <p:cNvSpPr txBox="1"/>
          <p:nvPr/>
        </p:nvSpPr>
        <p:spPr>
          <a:xfrm>
            <a:off x="0" y="1251783"/>
            <a:ext cx="862840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Goal: Teach people something you learned in 5 seconds as they walk by </a:t>
            </a: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Big and Bold format without too much text</a:t>
            </a: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914400" lvl="2" indent="-30480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914400" lvl="2" indent="-30480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Clarity is essential. Should be able to read text and important results from at least 10’ away</a:t>
            </a:r>
          </a:p>
          <a:p>
            <a:pPr marL="914400" lvl="2" indent="-30480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609600" lvl="2">
              <a:buClr>
                <a:srgbClr val="FFFFFF"/>
              </a:buClr>
              <a:buSzPts val="1200"/>
              <a:defRPr/>
            </a:pP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609600" lvl="2">
              <a:buClr>
                <a:srgbClr val="FFFFFF"/>
              </a:buClr>
              <a:buSzPts val="1200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418405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B0709AE-0F19-441D-8A8F-EDFEA6B0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49" y="775953"/>
            <a:ext cx="5856748" cy="41868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D2FE9E-1D37-4080-89C8-A2EA12ED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9162"/>
            <a:ext cx="7704000" cy="277200"/>
          </a:xfrm>
        </p:spPr>
        <p:txBody>
          <a:bodyPr/>
          <a:lstStyle/>
          <a:p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  <a:hlinkClick r:id="rId4"/>
              </a:rPr>
              <a:t>Better Scientific Poster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51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7EADF-D6B9-4B22-9E42-9F6F63E8BB58}"/>
              </a:ext>
            </a:extLst>
          </p:cNvPr>
          <p:cNvSpPr txBox="1"/>
          <p:nvPr/>
        </p:nvSpPr>
        <p:spPr>
          <a:xfrm>
            <a:off x="673898" y="2389010"/>
            <a:ext cx="3293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lang="en-US" sz="1600" noProof="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Center for Open Science</a:t>
            </a:r>
          </a:p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https://osf.io/6ua4k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6C5A-BB27-4BA9-B3E5-46F52DCE4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31" y="154534"/>
            <a:ext cx="5086713" cy="48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B0709AE-0F19-441D-8A8F-EDFEA6B0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819352"/>
            <a:ext cx="5856748" cy="418682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1D2FE9E-1D37-4080-89C8-A2EA12ED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9162"/>
            <a:ext cx="7704000" cy="277200"/>
          </a:xfrm>
        </p:spPr>
        <p:txBody>
          <a:bodyPr/>
          <a:lstStyle/>
          <a:p>
            <a:r>
              <a:rPr lang="en-US" sz="2400" dirty="0">
                <a:solidFill>
                  <a:srgbClr val="FFFFFF"/>
                </a:solidFill>
                <a:latin typeface="Manjari"/>
                <a:cs typeface="Manjari"/>
                <a:sym typeface="Manjari"/>
                <a:hlinkClick r:id="rId4"/>
              </a:rPr>
              <a:t>Work session:</a:t>
            </a:r>
            <a:br>
              <a:rPr lang="en-US" sz="2400" dirty="0">
                <a:solidFill>
                  <a:srgbClr val="FFFFFF"/>
                </a:solidFill>
                <a:latin typeface="Manjari"/>
                <a:cs typeface="Manjari"/>
                <a:sym typeface="Manjari"/>
                <a:hlinkClick r:id="rId4"/>
              </a:rPr>
            </a:br>
            <a:r>
              <a:rPr lang="en-US" sz="2400" dirty="0">
                <a:solidFill>
                  <a:srgbClr val="FFFFFF"/>
                </a:solidFill>
                <a:latin typeface="Manjari"/>
                <a:cs typeface="Manjari"/>
                <a:sym typeface="Manjari"/>
                <a:hlinkClick r:id="rId4"/>
              </a:rPr>
              <a:t>Start a draft poster</a:t>
            </a:r>
            <a:r>
              <a:rPr lang="en-US" sz="24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 (template available on Canvas)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852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D2FE9E-1D37-4080-89C8-A2EA12ED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88426"/>
            <a:ext cx="7704000" cy="1966838"/>
          </a:xfrm>
        </p:spPr>
        <p:txBody>
          <a:bodyPr/>
          <a:lstStyle/>
          <a:p>
            <a:r>
              <a:rPr lang="en-US" sz="2400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49119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BCBB5-BA03-4B88-BF63-8FB064451647}"/>
              </a:ext>
            </a:extLst>
          </p:cNvPr>
          <p:cNvSpPr txBox="1"/>
          <p:nvPr/>
        </p:nvSpPr>
        <p:spPr>
          <a:xfrm>
            <a:off x="401653" y="1624728"/>
            <a:ext cx="6765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marR="0" lvl="1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Talks are usually 10-12 minutes, with a few minutes for questions</a:t>
            </a:r>
          </a:p>
          <a:p>
            <a:pPr marL="895350" marR="0" lvl="1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Sessions are organized by topic/category</a:t>
            </a:r>
          </a:p>
          <a:p>
            <a:pPr marL="895350" marR="0" lvl="1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Main Goal: Get people interested in your work</a:t>
            </a:r>
          </a:p>
          <a:p>
            <a:pPr marL="895350" marR="0" lvl="1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There’s no time for details; focus on big picture</a:t>
            </a:r>
          </a:p>
          <a:p>
            <a:pPr marL="609600" marR="0" lvl="1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</p:txBody>
      </p:sp>
    </p:spTree>
    <p:extLst>
      <p:ext uri="{BB962C8B-B14F-4D97-AF65-F5344CB8AC3E}">
        <p14:creationId xmlns:p14="http://schemas.microsoft.com/office/powerpoint/2010/main" val="262017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BCBB5-BA03-4B88-BF63-8FB064451647}"/>
              </a:ext>
            </a:extLst>
          </p:cNvPr>
          <p:cNvSpPr txBox="1"/>
          <p:nvPr/>
        </p:nvSpPr>
        <p:spPr>
          <a:xfrm>
            <a:off x="-205097" y="1450963"/>
            <a:ext cx="43156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Do your audience analysis FIRST to inform your </a:t>
            </a:r>
          </a:p>
          <a:p>
            <a:pPr marL="895350" lvl="2" indent="-28575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Introduction, Methods, Results </a:t>
            </a:r>
          </a:p>
          <a:p>
            <a:pPr marL="895350" lvl="2" indent="-28575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Vocabulary</a:t>
            </a:r>
          </a:p>
          <a:p>
            <a:pPr marL="895350" lvl="2" indent="-285750"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Supporting images</a:t>
            </a:r>
          </a:p>
        </p:txBody>
      </p:sp>
      <p:pic>
        <p:nvPicPr>
          <p:cNvPr id="9218" name="Picture 2" descr="7 Session 7: Communicating Your Research: The Message Box | Open Science  Synthesis for the Delta Science Program: Week 3">
            <a:extLst>
              <a:ext uri="{FF2B5EF4-FFF2-40B4-BE49-F238E27FC236}">
                <a16:creationId xmlns:a16="http://schemas.microsoft.com/office/drawing/2014/main" id="{86BC123B-5297-40F4-B24E-83767637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75" y="1395813"/>
            <a:ext cx="4852895" cy="29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557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532719" y="1283245"/>
            <a:ext cx="3264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Do not start making slides immediately! 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Start with an outline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Intro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Methods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Results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Majari"/>
              </a:rPr>
              <a:t>Discussion/Next steps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accent6"/>
                </a:solidFill>
                <a:latin typeface="Majari"/>
              </a:rPr>
              <a:t>There’s no need to explicitly describe the outline in the talk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  <a:latin typeface="Majari"/>
            </a:endParaRPr>
          </a:p>
        </p:txBody>
      </p:sp>
      <p:pic>
        <p:nvPicPr>
          <p:cNvPr id="14338" name="Picture 2" descr="How to Prepare Your Scientific Presentation (Essential Guide)">
            <a:extLst>
              <a:ext uri="{FF2B5EF4-FFF2-40B4-BE49-F238E27FC236}">
                <a16:creationId xmlns:a16="http://schemas.microsoft.com/office/drawing/2014/main" id="{0EE509F2-70F3-480E-94C7-67442B8C4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92" y="1430050"/>
            <a:ext cx="4960848" cy="270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7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971403" y="1525377"/>
            <a:ext cx="62042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Majari"/>
              </a:rPr>
              <a:t>Introduction (2-4 slides)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Introduce yourself, affiliation, contact details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Majari"/>
              </a:rPr>
              <a:t>	*Even if you are nervous, you can say your name confidently!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Motivation: Clearly state why this research matters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Define your aim/purpose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Provide some context (how your work relates to other research)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</p:txBody>
      </p:sp>
    </p:spTree>
    <p:extLst>
      <p:ext uri="{BB962C8B-B14F-4D97-AF65-F5344CB8AC3E}">
        <p14:creationId xmlns:p14="http://schemas.microsoft.com/office/powerpoint/2010/main" val="2203985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843215" y="1465556"/>
            <a:ext cx="62042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Majari"/>
              </a:rPr>
              <a:t>Methods (4-5 slides)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What, When, Where, How data is collected and analyzed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Majari"/>
              </a:rPr>
              <a:t>Results (3-4 slides)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Present key results of study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Data visualization is key;  minimize words and numbers when possible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</p:txBody>
      </p:sp>
    </p:spTree>
    <p:extLst>
      <p:ext uri="{BB962C8B-B14F-4D97-AF65-F5344CB8AC3E}">
        <p14:creationId xmlns:p14="http://schemas.microsoft.com/office/powerpoint/2010/main" val="341059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5A95-FD0D-4FF7-9177-C8C864D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567BB-28E0-988E-3E9B-0792E29C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372" y="1274099"/>
            <a:ext cx="8377346" cy="2349142"/>
          </a:xfrm>
        </p:spPr>
        <p:txBody>
          <a:bodyPr/>
          <a:lstStyle/>
          <a:p>
            <a:pPr marL="152400" indent="0">
              <a:buNone/>
            </a:pPr>
            <a:r>
              <a:rPr lang="en-US" sz="2000" dirty="0"/>
              <a:t>DISCUSS: </a:t>
            </a:r>
            <a:r>
              <a:rPr lang="en-US" sz="2000" i="1" dirty="0"/>
              <a:t>What are some suggestions to do BEFORE the conference? </a:t>
            </a:r>
          </a:p>
        </p:txBody>
      </p:sp>
    </p:spTree>
    <p:extLst>
      <p:ext uri="{BB962C8B-B14F-4D97-AF65-F5344CB8AC3E}">
        <p14:creationId xmlns:p14="http://schemas.microsoft.com/office/powerpoint/2010/main" val="1724018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917280" y="1533923"/>
            <a:ext cx="62042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Majari"/>
              </a:rPr>
              <a:t>Finishing Slides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End your talk with powerful “Take Home” message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Include acknowledgements of committee, advisor, and funding!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ajari"/>
              </a:rPr>
              <a:t>Saying “I’d be happy to take questions if there are any. Thank you” is a clear signal you are finished. The audience will almost always hold applause until you say “Thank you”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>
              <a:buClr>
                <a:schemeClr val="tx1"/>
              </a:buClr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</p:txBody>
      </p:sp>
      <p:pic>
        <p:nvPicPr>
          <p:cNvPr id="12290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9AC42AF7-2054-4839-A474-DD6E9100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17" y="2923134"/>
            <a:ext cx="2887321" cy="204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0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409575" y="1810236"/>
            <a:ext cx="4341886" cy="181588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Slide Design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Use short, clear bullet points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Complete sentences are not necessary – fill in the details verbally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More images and fewer words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7A1D9-12C6-4797-952A-AB4EF2D77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09" y="1481272"/>
            <a:ext cx="3731040" cy="24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1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914430" y="1306035"/>
            <a:ext cx="73351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Your Delivery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</a:rPr>
              <a:t>Plan for about 1-2 minutes per slide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Practice, Practice Practice!!!!!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Organize practice talks with lab mates ~1 week before the presentation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Remember transition phrases, and don’t read from the script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Speak enthusiastically about your research. If you don’t care, why should they?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>
              <a:buClr>
                <a:schemeClr val="tx1"/>
              </a:buClr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</p:txBody>
      </p:sp>
    </p:spTree>
    <p:extLst>
      <p:ext uri="{BB962C8B-B14F-4D97-AF65-F5344CB8AC3E}">
        <p14:creationId xmlns:p14="http://schemas.microsoft.com/office/powerpoint/2010/main" val="529123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C2E47FC-057D-4E6E-8857-2E6115B2E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Oral Presentations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0B1E-704C-419C-9E74-8DE8A5A2C695}"/>
              </a:ext>
            </a:extLst>
          </p:cNvPr>
          <p:cNvSpPr txBox="1"/>
          <p:nvPr/>
        </p:nvSpPr>
        <p:spPr>
          <a:xfrm>
            <a:off x="914430" y="1306035"/>
            <a:ext cx="66628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Handling Questions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Always repeat the question so everyone knows what was asked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Avoid long discussions (I’d love to talk more with you about this offline)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It’s OK if you can’t answer a question </a:t>
            </a:r>
          </a:p>
          <a:p>
            <a:pPr marL="342900" lvl="8" indent="-342900"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Offer to look into it</a:t>
            </a:r>
          </a:p>
          <a:p>
            <a:pPr marL="342900" lvl="2" indent="-342900"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Suggest resources that might lead to an answer</a:t>
            </a:r>
          </a:p>
          <a:p>
            <a:pPr marL="342900" lvl="2" indent="-342900"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Ask for suggestions from the audience (If anyone has expertise on this, let’s follow up after the session)</a:t>
            </a:r>
          </a:p>
          <a:p>
            <a:pPr>
              <a:buClr>
                <a:schemeClr val="tx1"/>
              </a:buClr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Majari"/>
            </a:endParaRPr>
          </a:p>
        </p:txBody>
      </p:sp>
      <p:pic>
        <p:nvPicPr>
          <p:cNvPr id="15362" name="Picture 2" descr="Hands up, answering a question | Kennedy Library | Flickr">
            <a:extLst>
              <a:ext uri="{FF2B5EF4-FFF2-40B4-BE49-F238E27FC236}">
                <a16:creationId xmlns:a16="http://schemas.microsoft.com/office/drawing/2014/main" id="{1C958507-EAB0-4EF2-AD12-712B60DBF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65" y="3266766"/>
            <a:ext cx="2595250" cy="17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76EE70-FA88-43B0-B8EE-55598ABDF31C}"/>
              </a:ext>
            </a:extLst>
          </p:cNvPr>
          <p:cNvSpPr txBox="1"/>
          <p:nvPr/>
        </p:nvSpPr>
        <p:spPr>
          <a:xfrm>
            <a:off x="8181174" y="4958834"/>
            <a:ext cx="12277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Image: Kennedy Library</a:t>
            </a:r>
          </a:p>
        </p:txBody>
      </p:sp>
    </p:spTree>
    <p:extLst>
      <p:ext uri="{BB962C8B-B14F-4D97-AF65-F5344CB8AC3E}">
        <p14:creationId xmlns:p14="http://schemas.microsoft.com/office/powerpoint/2010/main" val="643059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9C72BA-08EA-4A4A-A6A8-5D57325855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5A95-FD0D-4FF7-9177-C8C864D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7BD04-6B6A-4F36-B58B-76B7B81F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9048" y="1515774"/>
            <a:ext cx="5484864" cy="2317734"/>
          </a:xfrm>
        </p:spPr>
        <p:txBody>
          <a:bodyPr/>
          <a:lstStyle/>
          <a:p>
            <a:pPr marL="609600" lvl="1" indent="0">
              <a:buNone/>
            </a:pPr>
            <a:r>
              <a:rPr lang="en-US" sz="1600" b="1" dirty="0"/>
              <a:t>Review program ahead of time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Identify priority sessions, workshops and posters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Make a calendar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Download and use the Event App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Go to registration table as soon as possible</a:t>
            </a:r>
          </a:p>
          <a:p>
            <a:pPr marL="609600" lvl="1" indent="0">
              <a:buNone/>
            </a:pPr>
            <a:endParaRPr lang="en-US" sz="1600" dirty="0"/>
          </a:p>
          <a:p>
            <a:pPr lvl="1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E68958-580C-4918-8448-9A80E7FF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41" y="1572150"/>
            <a:ext cx="3022579" cy="23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7BD04-6B6A-4F36-B58B-76B7B81F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7280"/>
            <a:ext cx="7104611" cy="2804160"/>
          </a:xfrm>
        </p:spPr>
        <p:txBody>
          <a:bodyPr/>
          <a:lstStyle/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26E80-9A95-4E83-936F-4BE661303189}"/>
              </a:ext>
            </a:extLst>
          </p:cNvPr>
          <p:cNvSpPr txBox="1"/>
          <p:nvPr/>
        </p:nvSpPr>
        <p:spPr>
          <a:xfrm>
            <a:off x="74758" y="1097280"/>
            <a:ext cx="858461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lvl="3" indent="-285750">
              <a:lnSpc>
                <a:spcPct val="150000"/>
              </a:lnSpc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Practice your elevator pitch!!!</a:t>
            </a:r>
          </a:p>
          <a:p>
            <a:pPr marL="895350" lvl="3" indent="-285750">
              <a:lnSpc>
                <a:spcPct val="150000"/>
              </a:lnSpc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	Contact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collaborators and potential collaborators in advance </a:t>
            </a:r>
          </a:p>
          <a:p>
            <a:pPr marL="895350" lvl="3" indent="-285750">
              <a:lnSpc>
                <a:spcPct val="150000"/>
              </a:lnSpc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Plan meetings </a:t>
            </a: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d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uring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 breaks </a:t>
            </a: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895350" lvl="5" indent="-285750">
              <a:lnSpc>
                <a:spcPct val="150000"/>
              </a:lnSpc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Coffee breaks, lunches, dinner &amp; happy hours are where some of the most important progress is made during conferences</a:t>
            </a:r>
          </a:p>
          <a:p>
            <a:pPr marL="895350" lvl="3" indent="-285750">
              <a:lnSpc>
                <a:spcPct val="150000"/>
              </a:lnSpc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Important to learn about future prospects (e.g. fieldwork, jobs, movement of other folks etc.)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8BE6EF9-0F50-4905-A082-F2843584FE5C}"/>
              </a:ext>
            </a:extLst>
          </p:cNvPr>
          <p:cNvSpPr txBox="1">
            <a:spLocks/>
          </p:cNvSpPr>
          <p:nvPr/>
        </p:nvSpPr>
        <p:spPr>
          <a:xfrm>
            <a:off x="872400" y="6943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Making the most of Scientific Conferences</a:t>
            </a:r>
            <a:endParaRPr lang="en-US" sz="2400" dirty="0"/>
          </a:p>
        </p:txBody>
      </p:sp>
      <p:pic>
        <p:nvPicPr>
          <p:cNvPr id="3074" name="Picture 2" descr="15 Ways to Power Up Your Meeting Breaks | MeetingsNet">
            <a:extLst>
              <a:ext uri="{FF2B5EF4-FFF2-40B4-BE49-F238E27FC236}">
                <a16:creationId xmlns:a16="http://schemas.microsoft.com/office/drawing/2014/main" id="{C0787C89-F7AC-417E-9A00-70480D52D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98" y="3657599"/>
            <a:ext cx="2725544" cy="141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8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85A95-FD0D-4FF7-9177-C8C864DBF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SFSU BIOL 708 (2023)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0567BB-28E0-988E-3E9B-0792E29C5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372" y="1274099"/>
            <a:ext cx="7704000" cy="2349142"/>
          </a:xfrm>
        </p:spPr>
        <p:txBody>
          <a:bodyPr/>
          <a:lstStyle/>
          <a:p>
            <a:pPr marL="152400" indent="0">
              <a:buNone/>
            </a:pPr>
            <a:r>
              <a:rPr lang="en-US" sz="2000" dirty="0"/>
              <a:t>DISCUSS: </a:t>
            </a:r>
            <a:r>
              <a:rPr lang="en-US" sz="2000" i="1" dirty="0"/>
              <a:t>What are some suggestions to do DURING the conference? </a:t>
            </a:r>
          </a:p>
        </p:txBody>
      </p:sp>
    </p:spTree>
    <p:extLst>
      <p:ext uri="{BB962C8B-B14F-4D97-AF65-F5344CB8AC3E}">
        <p14:creationId xmlns:p14="http://schemas.microsoft.com/office/powerpoint/2010/main" val="72969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77BD04-6B6A-4F36-B58B-76B7B81F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97280"/>
            <a:ext cx="7104611" cy="2804160"/>
          </a:xfrm>
        </p:spPr>
        <p:txBody>
          <a:bodyPr/>
          <a:lstStyle/>
          <a:p>
            <a:pPr lvl="1"/>
            <a:endParaRPr lang="en-US" sz="1000" dirty="0"/>
          </a:p>
          <a:p>
            <a:pPr lvl="1"/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44D8B-4344-45B8-92AD-112D5F1F9AAD}"/>
              </a:ext>
            </a:extLst>
          </p:cNvPr>
          <p:cNvSpPr txBox="1"/>
          <p:nvPr/>
        </p:nvSpPr>
        <p:spPr>
          <a:xfrm>
            <a:off x="194192" y="1161351"/>
            <a:ext cx="71295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Take Notes</a:t>
            </a: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Have a notebook: take notes during talks, write down questions (in case you forget when you stand up at the microphone)</a:t>
            </a:r>
          </a:p>
          <a:p>
            <a:pPr marL="1371600" marR="0" lvl="2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When you ask a question, state your name, where you work/study, and then ask your question (gives ppl an easy way to follow up with you if they’re interested in the question you asked)</a:t>
            </a:r>
          </a:p>
          <a:p>
            <a:pPr marL="1371600" marR="0" lvl="2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Practice taking notes and asking questions at weekly seminars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D6131C-2577-42BA-BA0D-B5D05C0B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pic>
        <p:nvPicPr>
          <p:cNvPr id="2050" name="Picture 2" descr="Note-Taking: How to Define it Exactly">
            <a:extLst>
              <a:ext uri="{FF2B5EF4-FFF2-40B4-BE49-F238E27FC236}">
                <a16:creationId xmlns:a16="http://schemas.microsoft.com/office/drawing/2014/main" id="{AC1E4ED7-6F4E-45C7-A206-EB16ED6C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299" y="3324101"/>
            <a:ext cx="2566407" cy="171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4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556EB-17F1-42E9-911E-F16CD9BAC550}"/>
              </a:ext>
            </a:extLst>
          </p:cNvPr>
          <p:cNvSpPr txBox="1"/>
          <p:nvPr/>
        </p:nvSpPr>
        <p:spPr>
          <a:xfrm>
            <a:off x="1" y="1309638"/>
            <a:ext cx="480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Extracurricular activities </a:t>
            </a:r>
          </a:p>
          <a:p>
            <a:pPr marL="952500" marR="0" lvl="1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Ice-breaker, field trips, fun runs, dances, dinners are great opportunities to make meaningful connections with colleagues, conduct informational interviews, and broaden your network</a:t>
            </a:r>
          </a:p>
          <a:p>
            <a:pPr marL="952500" marR="0" lvl="1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54C7066-0565-48F9-9C67-D6770C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pic>
        <p:nvPicPr>
          <p:cNvPr id="1026" name="Picture 2" descr="Schwab Residential Center Banquet Hall, Stanford | Jun Seita | Flickr">
            <a:extLst>
              <a:ext uri="{FF2B5EF4-FFF2-40B4-BE49-F238E27FC236}">
                <a16:creationId xmlns:a16="http://schemas.microsoft.com/office/drawing/2014/main" id="{0B1C8451-3CAE-4608-BFD8-D3D11C222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936" y="1439782"/>
            <a:ext cx="3439966" cy="22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9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556EB-17F1-42E9-911E-F16CD9BAC550}"/>
              </a:ext>
            </a:extLst>
          </p:cNvPr>
          <p:cNvSpPr txBox="1"/>
          <p:nvPr/>
        </p:nvSpPr>
        <p:spPr>
          <a:xfrm>
            <a:off x="0" y="1309638"/>
            <a:ext cx="542373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Be Professional</a:t>
            </a: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Dress professionally </a:t>
            </a:r>
          </a:p>
          <a:p>
            <a:pPr marL="1371600" marR="0" lvl="2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F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irst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 impressions are important</a:t>
            </a:r>
          </a:p>
          <a:p>
            <a:pPr marL="1371600" marR="0" lvl="2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How you dress can have an impact on your self-esteem and confidence</a:t>
            </a:r>
          </a:p>
          <a:p>
            <a:pPr marL="1371600" marR="0" lvl="2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Hotels are often VERY air-conditioned; dress in layers</a:t>
            </a:r>
          </a:p>
          <a:p>
            <a:pPr marL="1066800" marR="0" lvl="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1066800" marR="0" lvl="2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*At academic conferences, most people care about what you SAY, not what you look like. So don’t worry about attire </a:t>
            </a:r>
            <a:r>
              <a:rPr lang="en-US" sz="1600" i="1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too much </a:t>
            </a:r>
            <a:r>
              <a:rPr lang="en-US" sz="1600" dirty="0">
                <a:solidFill>
                  <a:srgbClr val="FFFFFF"/>
                </a:solidFill>
                <a:latin typeface="Manjari"/>
                <a:cs typeface="Manjari"/>
                <a:sym typeface="Manjari"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54C7066-0565-48F9-9C67-D6770C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Making the most of Scientific Conferences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33ED8-15D4-42CC-845D-FB2B2076F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70" y="1395813"/>
            <a:ext cx="2104935" cy="309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2E6F2-366D-405A-AECF-2D521735BCE6}"/>
              </a:ext>
            </a:extLst>
          </p:cNvPr>
          <p:cNvSpPr txBox="1"/>
          <p:nvPr/>
        </p:nvSpPr>
        <p:spPr>
          <a:xfrm>
            <a:off x="6192852" y="4517877"/>
            <a:ext cx="272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From: </a:t>
            </a:r>
            <a:r>
              <a:rPr lang="en-US" sz="1000" dirty="0">
                <a:hlinkClick r:id="rId3"/>
              </a:rPr>
              <a:t>Crestline’s “What to Wear to a Conference: The Ultimate Guide” 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106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FC28B-24A7-49E9-AA4A-DB530F0E1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SFSU BIOL 708 (2024)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54C7066-0565-48F9-9C67-D6770C1B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41338"/>
            <a:ext cx="7702550" cy="277812"/>
          </a:xfrm>
        </p:spPr>
        <p:txBody>
          <a:bodyPr/>
          <a:lstStyle/>
          <a:p>
            <a:r>
              <a:rPr lang="en-US" sz="2400" dirty="0"/>
              <a:t>Poster Sessions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7EADF-D6B9-4B22-9E42-9F6F63E8BB58}"/>
              </a:ext>
            </a:extLst>
          </p:cNvPr>
          <p:cNvSpPr txBox="1"/>
          <p:nvPr/>
        </p:nvSpPr>
        <p:spPr>
          <a:xfrm>
            <a:off x="-135744" y="1268507"/>
            <a:ext cx="535722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Be proactive about attracting people to your poster (e.g. LinkedIn or social media announcement)</a:t>
            </a:r>
          </a:p>
          <a:p>
            <a:pPr marL="6096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When people approach your poster, ask if you can walk them through it</a:t>
            </a: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jari"/>
                <a:cs typeface="Manjari"/>
                <a:sym typeface="Manjari"/>
              </a:rPr>
              <a:t>Include a QR code that links to your website (w/contact details) or a digital version of the poster</a:t>
            </a: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rgbClr val="FFFFFF"/>
              </a:solidFill>
              <a:latin typeface="Manjari"/>
              <a:cs typeface="Manjari"/>
              <a:sym typeface="Manjari"/>
            </a:endParaRPr>
          </a:p>
          <a:p>
            <a:pPr marL="914400" marR="0" lvl="1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jari"/>
              <a:cs typeface="Manjari"/>
              <a:sym typeface="Manjari"/>
            </a:endParaRPr>
          </a:p>
        </p:txBody>
      </p:sp>
      <p:pic>
        <p:nvPicPr>
          <p:cNvPr id="7170" name="Picture 2" descr="A Graphic Design Revolution For Scientific Conference Posters">
            <a:extLst>
              <a:ext uri="{FF2B5EF4-FFF2-40B4-BE49-F238E27FC236}">
                <a16:creationId xmlns:a16="http://schemas.microsoft.com/office/drawing/2014/main" id="{429C95D7-337B-4771-A054-D6384DA0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13" y="1583821"/>
            <a:ext cx="3643829" cy="20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57358"/>
      </p:ext>
    </p:extLst>
  </p:cSld>
  <p:clrMapOvr>
    <a:masterClrMapping/>
  </p:clrMapOvr>
</p:sld>
</file>

<file path=ppt/theme/theme1.xml><?xml version="1.0" encoding="utf-8"?>
<a:theme xmlns:a="http://schemas.openxmlformats.org/drawingml/2006/main" name="Water Thesis by Slidesgo">
  <a:themeElements>
    <a:clrScheme name="Simple Light">
      <a:dk1>
        <a:srgbClr val="FFFFFF"/>
      </a:dk1>
      <a:lt1>
        <a:srgbClr val="3EB6D8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1019</Words>
  <Application>Microsoft Office PowerPoint</Application>
  <PresentationFormat>On-screen Show (16:9)</PresentationFormat>
  <Paragraphs>158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Montserrat Black</vt:lpstr>
      <vt:lpstr>Oswald</vt:lpstr>
      <vt:lpstr>Majari</vt:lpstr>
      <vt:lpstr>Courier New</vt:lpstr>
      <vt:lpstr>Arial</vt:lpstr>
      <vt:lpstr>Roboto Condensed Light</vt:lpstr>
      <vt:lpstr>Manjari</vt:lpstr>
      <vt:lpstr>Water Thesis by Slidesgo</vt:lpstr>
      <vt:lpstr>Scientific Conferences</vt:lpstr>
      <vt:lpstr>Making the most of Scientific Conferences</vt:lpstr>
      <vt:lpstr>Making the most of Scientific Conferences</vt:lpstr>
      <vt:lpstr>PowerPoint Presentation</vt:lpstr>
      <vt:lpstr>Making the most of Scientific Conferences</vt:lpstr>
      <vt:lpstr>Making the most of Scientific Conferences</vt:lpstr>
      <vt:lpstr>Making the most of Scientific Conferences</vt:lpstr>
      <vt:lpstr>Making the most of Scientific Conferences</vt:lpstr>
      <vt:lpstr>Poster Sessions</vt:lpstr>
      <vt:lpstr>Poster Sessions</vt:lpstr>
      <vt:lpstr>Better Scientific Poster Template</vt:lpstr>
      <vt:lpstr>PowerPoint Presentation</vt:lpstr>
      <vt:lpstr>Work session: Start a draft poster (template available on Canvas)</vt:lpstr>
      <vt:lpstr>Break</vt:lpstr>
      <vt:lpstr>Oral Presentations</vt:lpstr>
      <vt:lpstr>Oral Presentations</vt:lpstr>
      <vt:lpstr>Oral Presentations</vt:lpstr>
      <vt:lpstr>Oral Presentations</vt:lpstr>
      <vt:lpstr>Oral Presentations</vt:lpstr>
      <vt:lpstr>Oral Presentations</vt:lpstr>
      <vt:lpstr>Oral Presentations</vt:lpstr>
      <vt:lpstr>Oral Presentations</vt:lpstr>
      <vt:lpstr>Oral Presentations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Thesis</dc:title>
  <dc:creator>Anne Simonis</dc:creator>
  <cp:lastModifiedBy>Anne Simonis</cp:lastModifiedBy>
  <cp:revision>81</cp:revision>
  <dcterms:modified xsi:type="dcterms:W3CDTF">2025-12-01T19:27:27Z</dcterms:modified>
</cp:coreProperties>
</file>